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8" r:id="rId2"/>
    <p:sldId id="256" r:id="rId3"/>
    <p:sldId id="257" r:id="rId4"/>
    <p:sldId id="265" r:id="rId5"/>
    <p:sldId id="258" r:id="rId6"/>
    <p:sldId id="259" r:id="rId7"/>
    <p:sldId id="260" r:id="rId8"/>
    <p:sldId id="261" r:id="rId9"/>
    <p:sldId id="262" r:id="rId10"/>
    <p:sldId id="263" r:id="rId11"/>
    <p:sldId id="267" r:id="rId12"/>
    <p:sldId id="266"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B4C8"/>
    <a:srgbClr val="FAEE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snapToGrid="0">
      <p:cViewPr varScale="1">
        <p:scale>
          <a:sx n="74" d="100"/>
          <a:sy n="74" d="100"/>
        </p:scale>
        <p:origin x="5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BFE335BC-882B-4601-B0CA-1E162293C432}" type="datetimeFigureOut">
              <a:rPr lang="en-US" smtClean="0"/>
              <a:t>4/15/2018</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8C0DEB4-B1B0-47B3-A120-090EAA9B134D}" type="slidenum">
              <a:rPr lang="en-US" smtClean="0"/>
              <a:t>‹#›</a:t>
            </a:fld>
            <a:endParaRPr lang="en-US"/>
          </a:p>
        </p:txBody>
      </p:sp>
    </p:spTree>
    <p:extLst>
      <p:ext uri="{BB962C8B-B14F-4D97-AF65-F5344CB8AC3E}">
        <p14:creationId xmlns:p14="http://schemas.microsoft.com/office/powerpoint/2010/main" val="3959718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FE335BC-882B-4601-B0CA-1E162293C432}"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393349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E335BC-882B-4601-B0CA-1E162293C432}"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180587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FE335BC-882B-4601-B0CA-1E162293C432}" type="datetimeFigureOut">
              <a:rPr lang="en-US" smtClean="0"/>
              <a:t>4/15/2018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3204044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FE335BC-882B-4601-B0CA-1E162293C432}" type="datetimeFigureOut">
              <a:rPr lang="en-US" smtClean="0"/>
              <a:t>4/15/2018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1445375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FE335BC-882B-4601-B0CA-1E162293C432}" type="datetimeFigureOut">
              <a:rPr lang="en-US" smtClean="0"/>
              <a:t>4/15/2018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2550895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E335BC-882B-4601-B0CA-1E162293C432}" type="datetimeFigureOut">
              <a:rPr lang="en-US" smtClean="0"/>
              <a:t>4/15/2018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3577833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BFE335BC-882B-4601-B0CA-1E162293C432}" type="datetimeFigureOut">
              <a:rPr lang="en-US" smtClean="0"/>
              <a:t>4/15/2018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8C0DEB4-B1B0-47B3-A120-090EAA9B134D}" type="slidenum">
              <a:rPr lang="en-US" smtClean="0"/>
              <a:t>‹#›</a:t>
            </a:fld>
            <a:endParaRPr lang="en-US"/>
          </a:p>
        </p:txBody>
      </p:sp>
    </p:spTree>
    <p:extLst>
      <p:ext uri="{BB962C8B-B14F-4D97-AF65-F5344CB8AC3E}">
        <p14:creationId xmlns:p14="http://schemas.microsoft.com/office/powerpoint/2010/main" val="3044938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FE335BC-882B-4601-B0CA-1E162293C432}" type="datetimeFigureOut">
              <a:rPr lang="en-US" smtClean="0"/>
              <a:t>4/15/2018</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8C0DEB4-B1B0-47B3-A120-090EAA9B134D}" type="slidenum">
              <a:rPr lang="en-US" smtClean="0"/>
              <a:t>‹#›</a:t>
            </a:fld>
            <a:endParaRPr lang="en-US"/>
          </a:p>
        </p:txBody>
      </p:sp>
    </p:spTree>
    <p:extLst>
      <p:ext uri="{BB962C8B-B14F-4D97-AF65-F5344CB8AC3E}">
        <p14:creationId xmlns:p14="http://schemas.microsoft.com/office/powerpoint/2010/main" val="1159001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FE335BC-882B-4601-B0CA-1E162293C432}"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367774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FE335BC-882B-4601-B0CA-1E162293C432}" type="datetimeFigureOut">
              <a:rPr lang="en-US" smtClean="0"/>
              <a:t>4/15/2018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0DEB4-B1B0-47B3-A120-090EAA9B134D}" type="slidenum">
              <a:rPr lang="en-US" smtClean="0"/>
              <a:t>‹#›</a:t>
            </a:fld>
            <a:endParaRPr lang="en-US"/>
          </a:p>
        </p:txBody>
      </p:sp>
    </p:spTree>
    <p:extLst>
      <p:ext uri="{BB962C8B-B14F-4D97-AF65-F5344CB8AC3E}">
        <p14:creationId xmlns:p14="http://schemas.microsoft.com/office/powerpoint/2010/main" val="31291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FE335BC-882B-4601-B0CA-1E162293C432}" type="datetimeFigureOut">
              <a:rPr lang="en-US" smtClean="0"/>
              <a:t>4/15/2018</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8C0DEB4-B1B0-47B3-A120-090EAA9B134D}" type="slidenum">
              <a:rPr lang="en-US" smtClean="0"/>
              <a:t>‹#›</a:t>
            </a:fld>
            <a:endParaRPr lang="en-US"/>
          </a:p>
        </p:txBody>
      </p:sp>
    </p:spTree>
    <p:extLst>
      <p:ext uri="{BB962C8B-B14F-4D97-AF65-F5344CB8AC3E}">
        <p14:creationId xmlns:p14="http://schemas.microsoft.com/office/powerpoint/2010/main" val="30512903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74171"/>
            <a:ext cx="10782300" cy="5529942"/>
          </a:xfrm>
        </p:spPr>
        <p:txBody>
          <a:bodyPr/>
          <a:lstStyle/>
          <a:p>
            <a:pPr algn="ctr"/>
            <a:r>
              <a:rPr lang="en-US" sz="7200" b="1" dirty="0" smtClean="0">
                <a:solidFill>
                  <a:schemeClr val="bg1"/>
                </a:solidFill>
              </a:rPr>
              <a:t>CASA-1000</a:t>
            </a:r>
            <a:br>
              <a:rPr lang="en-US" sz="7200" b="1" dirty="0" smtClean="0">
                <a:solidFill>
                  <a:schemeClr val="bg1"/>
                </a:solidFill>
              </a:rPr>
            </a:br>
            <a:r>
              <a:rPr lang="en-US" sz="7200" b="1" dirty="0" smtClean="0">
                <a:solidFill>
                  <a:schemeClr val="bg1"/>
                </a:solidFill>
              </a:rPr>
              <a:t>TAP - 500</a:t>
            </a:r>
            <a:r>
              <a:rPr lang="en-US" sz="7200" b="1" dirty="0" smtClean="0">
                <a:solidFill>
                  <a:schemeClr val="tx1"/>
                </a:solidFill>
              </a:rPr>
              <a:t/>
            </a:r>
            <a:br>
              <a:rPr lang="en-US" sz="7200" b="1" dirty="0" smtClean="0">
                <a:solidFill>
                  <a:schemeClr val="tx1"/>
                </a:solidFill>
              </a:rPr>
            </a:br>
            <a:r>
              <a:rPr lang="en-US" sz="7200" b="1" dirty="0" smtClean="0">
                <a:solidFill>
                  <a:schemeClr val="tx1"/>
                </a:solidFill>
              </a:rPr>
              <a:t>Afghanistan’s </a:t>
            </a:r>
            <a:r>
              <a:rPr lang="en-US" sz="7200" b="1" dirty="0" smtClean="0">
                <a:solidFill>
                  <a:schemeClr val="tx1"/>
                </a:solidFill>
              </a:rPr>
              <a:t>Energy </a:t>
            </a:r>
            <a:r>
              <a:rPr lang="en-US" sz="7200" b="1" dirty="0" smtClean="0">
                <a:solidFill>
                  <a:schemeClr val="tx1"/>
                </a:solidFill>
              </a:rPr>
              <a:t>Connectivity </a:t>
            </a:r>
            <a:r>
              <a:rPr lang="en-US" sz="7200" b="1" dirty="0" smtClean="0">
                <a:solidFill>
                  <a:schemeClr val="tx1"/>
                </a:solidFill>
              </a:rPr>
              <a:t>,</a:t>
            </a:r>
            <a:r>
              <a:rPr lang="en-US" sz="7200" b="1" dirty="0" smtClean="0">
                <a:solidFill>
                  <a:schemeClr val="tx1"/>
                </a:solidFill>
              </a:rPr>
              <a:t>Central to South Asia</a:t>
            </a:r>
            <a:endParaRPr lang="en-US" sz="7200" b="1" dirty="0">
              <a:solidFill>
                <a:schemeClr val="bg1"/>
              </a:solidFill>
            </a:endParaRPr>
          </a:p>
        </p:txBody>
      </p:sp>
    </p:spTree>
    <p:extLst>
      <p:ext uri="{BB962C8B-B14F-4D97-AF65-F5344CB8AC3E}">
        <p14:creationId xmlns:p14="http://schemas.microsoft.com/office/powerpoint/2010/main" val="2390647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74171"/>
            <a:ext cx="10782300" cy="5529942"/>
          </a:xfrm>
        </p:spPr>
        <p:txBody>
          <a:bodyPr/>
          <a:lstStyle/>
          <a:p>
            <a:pPr algn="ctr"/>
            <a:r>
              <a:rPr lang="en-US" sz="7200" b="1" dirty="0" smtClean="0">
                <a:solidFill>
                  <a:schemeClr val="bg1"/>
                </a:solidFill>
              </a:rPr>
              <a:t>CASA-1000</a:t>
            </a:r>
            <a:r>
              <a:rPr lang="en-US" sz="7200" b="1" dirty="0" smtClean="0">
                <a:solidFill>
                  <a:schemeClr val="tx1"/>
                </a:solidFill>
              </a:rPr>
              <a:t/>
            </a:r>
            <a:br>
              <a:rPr lang="en-US" sz="7200" b="1" dirty="0" smtClean="0">
                <a:solidFill>
                  <a:schemeClr val="tx1"/>
                </a:solidFill>
              </a:rPr>
            </a:br>
            <a:r>
              <a:rPr lang="en-US" sz="7200" b="1" dirty="0" smtClean="0">
                <a:solidFill>
                  <a:schemeClr val="tx1"/>
                </a:solidFill>
              </a:rPr>
              <a:t>Afghanistan’s First Energy Connectivity Initiative</a:t>
            </a:r>
            <a:br>
              <a:rPr lang="en-US" sz="7200" b="1" dirty="0" smtClean="0">
                <a:solidFill>
                  <a:schemeClr val="tx1"/>
                </a:solidFill>
              </a:rPr>
            </a:br>
            <a:r>
              <a:rPr lang="en-US" sz="7200" b="1" dirty="0" smtClean="0">
                <a:solidFill>
                  <a:schemeClr val="tx1"/>
                </a:solidFill>
              </a:rPr>
              <a:t>Project</a:t>
            </a:r>
            <a:br>
              <a:rPr lang="en-US" sz="7200" b="1" dirty="0" smtClean="0">
                <a:solidFill>
                  <a:schemeClr val="tx1"/>
                </a:solidFill>
              </a:rPr>
            </a:br>
            <a:r>
              <a:rPr lang="en-US" sz="7200" b="1" dirty="0" smtClean="0">
                <a:solidFill>
                  <a:schemeClr val="tx1"/>
                </a:solidFill>
              </a:rPr>
              <a:t> </a:t>
            </a:r>
            <a:r>
              <a:rPr lang="en-US" sz="7200" b="1" dirty="0" smtClean="0">
                <a:solidFill>
                  <a:schemeClr val="bg1"/>
                </a:solidFill>
              </a:rPr>
              <a:t>Status and Progress</a:t>
            </a:r>
            <a:endParaRPr lang="en-US" sz="7200" b="1" dirty="0">
              <a:solidFill>
                <a:schemeClr val="bg1"/>
              </a:solidFill>
            </a:endParaRPr>
          </a:p>
        </p:txBody>
      </p:sp>
    </p:spTree>
    <p:extLst>
      <p:ext uri="{BB962C8B-B14F-4D97-AF65-F5344CB8AC3E}">
        <p14:creationId xmlns:p14="http://schemas.microsoft.com/office/powerpoint/2010/main" val="2067249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8000" b="1" dirty="0" smtClean="0"/>
              <a:t>Purpose</a:t>
            </a:r>
            <a:endParaRPr lang="en-US" b="1" dirty="0"/>
          </a:p>
        </p:txBody>
      </p:sp>
      <p:sp>
        <p:nvSpPr>
          <p:cNvPr id="3" name="Content Placeholder 2"/>
          <p:cNvSpPr>
            <a:spLocks noGrp="1"/>
          </p:cNvSpPr>
          <p:nvPr>
            <p:ph idx="1"/>
          </p:nvPr>
        </p:nvSpPr>
        <p:spPr/>
        <p:txBody>
          <a:bodyPr/>
          <a:lstStyle/>
          <a:p>
            <a:r>
              <a:rPr lang="en-US" b="1" dirty="0" smtClean="0"/>
              <a:t>Political SCOPE</a:t>
            </a:r>
            <a:r>
              <a:rPr lang="en-US" dirty="0" smtClean="0"/>
              <a:t>: CASA-1000 is an Economic Project that will transform the political and security landscape of the region.  </a:t>
            </a:r>
          </a:p>
          <a:p>
            <a:r>
              <a:rPr lang="en-US" b="1" dirty="0" smtClean="0"/>
              <a:t>Economic Scope</a:t>
            </a:r>
            <a:r>
              <a:rPr lang="en-US" dirty="0" smtClean="0"/>
              <a:t>: It will bound South and Central Asia in trade and economic ties and is intended to significantly improve the economies of the two region, by reducing energy deficit of Pakistan to accelerate industrial productivity, and by providing a better market for surplus energy of Central Asian countries. </a:t>
            </a:r>
          </a:p>
          <a:p>
            <a:r>
              <a:rPr lang="en-US" b="1" dirty="0" smtClean="0"/>
              <a:t>Technical Scope</a:t>
            </a:r>
            <a:r>
              <a:rPr lang="en-US" dirty="0" smtClean="0"/>
              <a:t>: 1000 MW Electricity will be transferred to Pakistan over a 500kV DC line that will start from </a:t>
            </a:r>
            <a:r>
              <a:rPr lang="en-US" dirty="0" err="1" smtClean="0"/>
              <a:t>Sangtuda</a:t>
            </a:r>
            <a:r>
              <a:rPr lang="en-US" dirty="0" smtClean="0"/>
              <a:t> of Tajikistan and End in </a:t>
            </a:r>
            <a:r>
              <a:rPr lang="en-US" dirty="0" err="1" smtClean="0"/>
              <a:t>Nowshehra</a:t>
            </a:r>
            <a:r>
              <a:rPr lang="en-US" dirty="0" smtClean="0"/>
              <a:t> of Pakistan, over a period of 15years from the date of commissioning, with Two HVDC Converter Stations at both ends. </a:t>
            </a:r>
          </a:p>
          <a:p>
            <a:endParaRPr lang="en-US" dirty="0"/>
          </a:p>
        </p:txBody>
      </p:sp>
    </p:spTree>
    <p:extLst>
      <p:ext uri="{BB962C8B-B14F-4D97-AF65-F5344CB8AC3E}">
        <p14:creationId xmlns:p14="http://schemas.microsoft.com/office/powerpoint/2010/main" val="3404571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Cost and Funding Agencies?</a:t>
            </a:r>
            <a:endParaRPr lang="en-US" b="1" dirty="0"/>
          </a:p>
        </p:txBody>
      </p:sp>
      <p:sp>
        <p:nvSpPr>
          <p:cNvPr id="3" name="Content Placeholder 2"/>
          <p:cNvSpPr>
            <a:spLocks noGrp="1"/>
          </p:cNvSpPr>
          <p:nvPr>
            <p:ph idx="1"/>
          </p:nvPr>
        </p:nvSpPr>
        <p:spPr/>
        <p:txBody>
          <a:bodyPr/>
          <a:lstStyle/>
          <a:p>
            <a:r>
              <a:rPr lang="en-US" sz="3600" b="1" dirty="0" smtClean="0"/>
              <a:t>Cost: </a:t>
            </a:r>
          </a:p>
          <a:p>
            <a:r>
              <a:rPr lang="en-US" sz="3200" dirty="0" smtClean="0"/>
              <a:t>Total Eligible Cost of the Project is expected at around </a:t>
            </a:r>
            <a:r>
              <a:rPr lang="en-US" sz="3600" b="1" dirty="0" smtClean="0"/>
              <a:t>$1bn</a:t>
            </a:r>
            <a:endParaRPr lang="en-US" sz="3200" b="1" dirty="0" smtClean="0"/>
          </a:p>
          <a:p>
            <a:r>
              <a:rPr lang="en-US" sz="3200" b="1" dirty="0" smtClean="0"/>
              <a:t>Funding Agencies: </a:t>
            </a:r>
            <a:r>
              <a:rPr lang="en-US" b="1" dirty="0" smtClean="0"/>
              <a:t>International Finance Institutions</a:t>
            </a:r>
            <a:r>
              <a:rPr lang="en-US" dirty="0"/>
              <a:t> </a:t>
            </a:r>
            <a:r>
              <a:rPr lang="en-US" dirty="0" smtClean="0"/>
              <a:t>such  as  WB, ISDB, EIB</a:t>
            </a:r>
          </a:p>
          <a:p>
            <a:r>
              <a:rPr lang="en-US" sz="3200" dirty="0" smtClean="0"/>
              <a:t>Also</a:t>
            </a:r>
          </a:p>
          <a:p>
            <a:r>
              <a:rPr lang="en-US" sz="3200" b="1" dirty="0" smtClean="0"/>
              <a:t>USAID and DFID </a:t>
            </a:r>
            <a:r>
              <a:rPr lang="en-US" sz="3200" b="1" dirty="0" err="1" smtClean="0"/>
              <a:t>etc</a:t>
            </a:r>
            <a:endParaRPr lang="en-US" sz="3200" b="1" dirty="0"/>
          </a:p>
        </p:txBody>
      </p:sp>
    </p:spTree>
    <p:extLst>
      <p:ext uri="{BB962C8B-B14F-4D97-AF65-F5344CB8AC3E}">
        <p14:creationId xmlns:p14="http://schemas.microsoft.com/office/powerpoint/2010/main" val="2554607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Project Design</a:t>
            </a:r>
            <a:r>
              <a:rPr lang="en-US" dirty="0"/>
              <a:t/>
            </a:r>
            <a:br>
              <a:rPr lang="en-US" dirty="0"/>
            </a:br>
            <a:r>
              <a:rPr lang="en-US" b="1" dirty="0"/>
              <a:t>And Procurement Status</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1239890"/>
              </p:ext>
            </p:extLst>
          </p:nvPr>
        </p:nvGraphicFramePr>
        <p:xfrm>
          <a:off x="1393372" y="1857827"/>
          <a:ext cx="9187541" cy="3675155"/>
        </p:xfrm>
        <a:graphic>
          <a:graphicData uri="http://schemas.openxmlformats.org/drawingml/2006/table">
            <a:tbl>
              <a:tblPr firstRow="1" firstCol="1" bandRow="1">
                <a:tableStyleId>{B301B821-A1FF-4177-AEE7-76D212191A09}</a:tableStyleId>
              </a:tblPr>
              <a:tblGrid>
                <a:gridCol w="1275123"/>
                <a:gridCol w="1657706"/>
                <a:gridCol w="1648891"/>
                <a:gridCol w="1523356"/>
                <a:gridCol w="1421525"/>
                <a:gridCol w="1660940"/>
              </a:tblGrid>
              <a:tr h="2351316">
                <a:tc>
                  <a:txBody>
                    <a:bodyPr/>
                    <a:lstStyle/>
                    <a:p>
                      <a:pPr marL="0" marR="0">
                        <a:lnSpc>
                          <a:spcPct val="107000"/>
                        </a:lnSpc>
                        <a:spcBef>
                          <a:spcPts val="0"/>
                        </a:spcBef>
                        <a:spcAft>
                          <a:spcPts val="0"/>
                        </a:spcAft>
                      </a:pPr>
                      <a:r>
                        <a:rPr lang="en-US" sz="2000" dirty="0">
                          <a:effectLst/>
                        </a:rPr>
                        <a:t>Converter Stations for HVDC Line in Tajikistan and Pakistan</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800" dirty="0">
                          <a:effectLst/>
                        </a:rPr>
                        <a:t>HVDC Line in </a:t>
                      </a:r>
                      <a:r>
                        <a:rPr lang="en-US" sz="2400" dirty="0">
                          <a:effectLst/>
                        </a:rPr>
                        <a:t>Afghanista</a:t>
                      </a:r>
                      <a:r>
                        <a:rPr lang="en-US" sz="2800" dirty="0">
                          <a:effectLst/>
                        </a:rPr>
                        <a:t>n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3200" dirty="0">
                          <a:effectLst/>
                        </a:rPr>
                        <a:t>HVDC Line in Pakistan </a:t>
                      </a:r>
                      <a:endParaRPr lang="en-US" sz="3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800" dirty="0">
                          <a:effectLst/>
                        </a:rPr>
                        <a:t>HVDC Line in Tajikistan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3200" dirty="0">
                          <a:effectLst/>
                        </a:rPr>
                        <a:t>HVAC Line in </a:t>
                      </a:r>
                      <a:r>
                        <a:rPr lang="en-US" sz="2800" dirty="0">
                          <a:effectLst/>
                        </a:rPr>
                        <a:t>Tajikistan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800" dirty="0">
                          <a:effectLst/>
                        </a:rPr>
                        <a:t>HVAC Line in Kyrgyzstan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323839">
                <a:tc>
                  <a:txBody>
                    <a:bodyPr/>
                    <a:lstStyle/>
                    <a:p>
                      <a:pPr marL="0" marR="0" algn="l" defTabSz="914400" rtl="0" eaLnBrk="1" latinLnBrk="0" hangingPunct="1">
                        <a:lnSpc>
                          <a:spcPct val="107000"/>
                        </a:lnSpc>
                        <a:spcBef>
                          <a:spcPts val="0"/>
                        </a:spcBef>
                        <a:spcAft>
                          <a:spcPts val="0"/>
                        </a:spcAft>
                      </a:pPr>
                      <a:r>
                        <a:rPr lang="en-US" sz="2000" kern="1200" dirty="0">
                          <a:effectLst/>
                        </a:rPr>
                        <a:t>Financial </a:t>
                      </a:r>
                      <a:r>
                        <a:rPr lang="en-US" sz="2000" kern="1200" dirty="0" smtClean="0">
                          <a:effectLst/>
                        </a:rPr>
                        <a:t>Bids </a:t>
                      </a:r>
                      <a:r>
                        <a:rPr lang="en-US" sz="2000" kern="1200" dirty="0">
                          <a:effectLst/>
                        </a:rPr>
                        <a:t>Opened </a:t>
                      </a:r>
                      <a:endParaRPr lang="en-US" sz="2000" b="1" kern="1200" dirty="0">
                        <a:solidFill>
                          <a:schemeClr val="dk1"/>
                        </a:solidFill>
                        <a:effectLst/>
                        <a:latin typeface="+mn-lt"/>
                        <a:ea typeface="+mn-ea"/>
                        <a:cs typeface="+mn-cs"/>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2000" b="1" kern="1200" dirty="0">
                          <a:effectLst/>
                        </a:rPr>
                        <a:t>Contracts Awarded</a:t>
                      </a:r>
                      <a:endParaRPr lang="en-US" sz="2000" b="1" kern="1200" dirty="0">
                        <a:solidFill>
                          <a:schemeClr val="dk1"/>
                        </a:solidFill>
                        <a:effectLst/>
                        <a:latin typeface="+mn-lt"/>
                        <a:ea typeface="+mn-ea"/>
                        <a:cs typeface="+mn-cs"/>
                      </a:endParaRPr>
                    </a:p>
                  </a:txBody>
                  <a:tcPr marL="68580" marR="68580" marT="0" marB="0"/>
                </a:tc>
                <a:tc>
                  <a:txBody>
                    <a:bodyPr/>
                    <a:lstStyle/>
                    <a:p>
                      <a:pPr marL="0" marR="0">
                        <a:lnSpc>
                          <a:spcPct val="107000"/>
                        </a:lnSpc>
                        <a:spcBef>
                          <a:spcPts val="0"/>
                        </a:spcBef>
                        <a:spcAft>
                          <a:spcPts val="0"/>
                        </a:spcAft>
                      </a:pPr>
                      <a:r>
                        <a:rPr lang="en-US" sz="2000" b="1" dirty="0">
                          <a:effectLst/>
                        </a:rPr>
                        <a:t>Bidding </a:t>
                      </a:r>
                      <a:r>
                        <a:rPr lang="en-US" sz="1800" b="1" dirty="0">
                          <a:effectLst/>
                        </a:rPr>
                        <a:t>Announcement</a:t>
                      </a:r>
                      <a:r>
                        <a:rPr lang="en-US" sz="2000" b="1" dirty="0">
                          <a:effectLst/>
                        </a:rPr>
                        <a:t> (by mid April)</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b="1" dirty="0">
                          <a:effectLst/>
                        </a:rPr>
                        <a:t>Notice of Award Stage</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b="1" dirty="0" smtClean="0">
                          <a:effectLst/>
                        </a:rPr>
                        <a:t>Technical </a:t>
                      </a:r>
                      <a:r>
                        <a:rPr lang="en-US" sz="2000" b="1" dirty="0">
                          <a:effectLst/>
                        </a:rPr>
                        <a:t>evaluation Completed</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b="1" dirty="0">
                          <a:effectLst/>
                        </a:rPr>
                        <a:t>Technical Evaluation Completed</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
        <p:nvSpPr>
          <p:cNvPr id="5" name="Rectangle 4"/>
          <p:cNvSpPr/>
          <p:nvPr/>
        </p:nvSpPr>
        <p:spPr>
          <a:xfrm>
            <a:off x="1393372" y="5532982"/>
            <a:ext cx="9332684" cy="1785104"/>
          </a:xfrm>
          <a:prstGeom prst="rect">
            <a:avLst/>
          </a:prstGeom>
          <a:noFill/>
        </p:spPr>
        <p:txBody>
          <a:bodyPr wrap="square" lIns="91440" tIns="45720" rIns="91440" bIns="45720">
            <a:spAutoFit/>
          </a:bodyPr>
          <a:lstStyle/>
          <a:p>
            <a:pPr algn="ctr"/>
            <a:r>
              <a:rPr lang="en-US" sz="2800" b="1" dirty="0"/>
              <a:t>All procurement planned to be closed by End of August, and Construction Begins Late </a:t>
            </a:r>
            <a:r>
              <a:rPr lang="en-US" sz="2800" b="1" dirty="0" smtClean="0"/>
              <a:t>2018.</a:t>
            </a:r>
            <a:endParaRPr lang="en-US" sz="2800" b="1" dirty="0"/>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79045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Completion and Operation?</a:t>
            </a:r>
            <a:endParaRPr lang="en-US" b="1" dirty="0"/>
          </a:p>
        </p:txBody>
      </p:sp>
      <p:sp>
        <p:nvSpPr>
          <p:cNvPr id="3" name="Content Placeholder 2"/>
          <p:cNvSpPr>
            <a:spLocks noGrp="1"/>
          </p:cNvSpPr>
          <p:nvPr>
            <p:ph idx="1"/>
          </p:nvPr>
        </p:nvSpPr>
        <p:spPr/>
        <p:txBody>
          <a:bodyPr/>
          <a:lstStyle/>
          <a:p>
            <a:r>
              <a:rPr lang="en-US" b="1" dirty="0" smtClean="0"/>
              <a:t>Commissioning of Line and converter stations: </a:t>
            </a:r>
          </a:p>
          <a:p>
            <a:r>
              <a:rPr lang="en-US" sz="2800" dirty="0" smtClean="0"/>
              <a:t>42 Months after effectiveness of Construction, Probably by early 2022</a:t>
            </a:r>
          </a:p>
          <a:p>
            <a:endParaRPr lang="en-US" dirty="0"/>
          </a:p>
          <a:p>
            <a:r>
              <a:rPr lang="en-US" b="1" dirty="0" smtClean="0"/>
              <a:t>Operations:</a:t>
            </a:r>
            <a:r>
              <a:rPr lang="en-US" dirty="0" smtClean="0"/>
              <a:t> </a:t>
            </a:r>
          </a:p>
          <a:p>
            <a:r>
              <a:rPr lang="en-US" sz="2800" dirty="0" smtClean="0"/>
              <a:t>15 Years after commissioning. Can be extended if agreed by all parties. </a:t>
            </a:r>
          </a:p>
          <a:p>
            <a:endParaRPr lang="en-US" sz="2800" dirty="0"/>
          </a:p>
        </p:txBody>
      </p:sp>
    </p:spTree>
    <p:extLst>
      <p:ext uri="{BB962C8B-B14F-4D97-AF65-F5344CB8AC3E}">
        <p14:creationId xmlns:p14="http://schemas.microsoft.com/office/powerpoint/2010/main" val="1484264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Legal and Commercial Frameworks</a:t>
            </a:r>
            <a:endParaRPr lang="en-US" b="1" dirty="0"/>
          </a:p>
        </p:txBody>
      </p:sp>
      <p:sp>
        <p:nvSpPr>
          <p:cNvPr id="3" name="Content Placeholder 2"/>
          <p:cNvSpPr>
            <a:spLocks noGrp="1"/>
          </p:cNvSpPr>
          <p:nvPr>
            <p:ph idx="1"/>
          </p:nvPr>
        </p:nvSpPr>
        <p:spPr>
          <a:xfrm>
            <a:off x="676656" y="2011680"/>
            <a:ext cx="10753725" cy="3416663"/>
          </a:xfrm>
        </p:spPr>
        <p:txBody>
          <a:bodyPr/>
          <a:lstStyle/>
          <a:p>
            <a:r>
              <a:rPr lang="en-US" dirty="0" smtClean="0"/>
              <a:t>1. Master Agreement </a:t>
            </a:r>
          </a:p>
          <a:p>
            <a:r>
              <a:rPr lang="en-US" dirty="0" smtClean="0"/>
              <a:t>2. Foundational Power Purchase Agreement</a:t>
            </a:r>
          </a:p>
          <a:p>
            <a:r>
              <a:rPr lang="en-US" dirty="0" smtClean="0"/>
              <a:t>3. Bilateral Power Purchase Agreements between buyers and sellers</a:t>
            </a:r>
          </a:p>
          <a:p>
            <a:r>
              <a:rPr lang="en-US" dirty="0" smtClean="0"/>
              <a:t>3. Host Government Agreements</a:t>
            </a:r>
          </a:p>
          <a:p>
            <a:r>
              <a:rPr lang="en-US" dirty="0" smtClean="0"/>
              <a:t>4. Coordination Agreements between Sellers-Sellers</a:t>
            </a:r>
          </a:p>
          <a:p>
            <a:r>
              <a:rPr lang="en-US" dirty="0" smtClean="0"/>
              <a:t>5. Finance Agreement between governments and funding agencies</a:t>
            </a:r>
          </a:p>
          <a:p>
            <a:r>
              <a:rPr lang="en-US" dirty="0" smtClean="0"/>
              <a:t>6. Subsidiary Loan Agreement between Government and National Electricity Utilities</a:t>
            </a:r>
            <a:endParaRPr lang="en-US" dirty="0"/>
          </a:p>
        </p:txBody>
      </p:sp>
      <p:sp>
        <p:nvSpPr>
          <p:cNvPr id="5" name="Rectangle 4"/>
          <p:cNvSpPr/>
          <p:nvPr/>
        </p:nvSpPr>
        <p:spPr>
          <a:xfrm>
            <a:off x="1219201" y="5895459"/>
            <a:ext cx="9826170" cy="830997"/>
          </a:xfrm>
          <a:prstGeom prst="rect">
            <a:avLst/>
          </a:prstGeom>
        </p:spPr>
        <p:txBody>
          <a:bodyPr wrap="square">
            <a:spAutoFit/>
          </a:bodyPr>
          <a:lstStyle/>
          <a:p>
            <a:pPr algn="ctr"/>
            <a:r>
              <a:rPr lang="en-US" sz="2400" b="1" cap="none" spc="0" dirty="0" smtClean="0">
                <a:ln w="0"/>
                <a:solidFill>
                  <a:schemeClr val="tx1"/>
                </a:solidFill>
                <a:effectLst>
                  <a:outerShdw blurRad="38100" dist="19050" dir="2700000" algn="tl" rotWithShape="0">
                    <a:schemeClr val="dk1">
                      <a:alpha val="40000"/>
                    </a:schemeClr>
                  </a:outerShdw>
                </a:effectLst>
              </a:rPr>
              <a:t>All legal, Commercial and country specifi</a:t>
            </a:r>
            <a:r>
              <a:rPr lang="en-US" sz="2400" b="1" dirty="0" smtClean="0">
                <a:ln w="0"/>
                <a:effectLst>
                  <a:outerShdw blurRad="38100" dist="19050" dir="2700000" algn="tl" rotWithShape="0">
                    <a:schemeClr val="dk1">
                      <a:alpha val="40000"/>
                    </a:schemeClr>
                  </a:outerShdw>
                </a:effectLst>
              </a:rPr>
              <a:t>c implementation arrangements have been signed </a:t>
            </a:r>
            <a:endParaRPr lang="en-US" sz="24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1617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Organization and Administrative Structure</a:t>
            </a:r>
            <a:endParaRPr lang="en-US" b="1" dirty="0"/>
          </a:p>
        </p:txBody>
      </p:sp>
      <p:sp>
        <p:nvSpPr>
          <p:cNvPr id="3" name="Content Placeholder 2"/>
          <p:cNvSpPr>
            <a:spLocks noGrp="1"/>
          </p:cNvSpPr>
          <p:nvPr>
            <p:ph idx="1"/>
          </p:nvPr>
        </p:nvSpPr>
        <p:spPr/>
        <p:txBody>
          <a:bodyPr>
            <a:normAutofit/>
          </a:bodyPr>
          <a:lstStyle/>
          <a:p>
            <a:r>
              <a:rPr lang="en-US" b="1" dirty="0" smtClean="0"/>
              <a:t>Inter Ministerial Government Council</a:t>
            </a:r>
            <a:r>
              <a:rPr lang="en-US" dirty="0" smtClean="0"/>
              <a:t>: Highest forum of decision making and strategic steering of the project</a:t>
            </a:r>
          </a:p>
          <a:p>
            <a:endParaRPr lang="en-US" dirty="0"/>
          </a:p>
          <a:p>
            <a:r>
              <a:rPr lang="en-US" b="1" dirty="0" smtClean="0"/>
              <a:t>Joint Working Group</a:t>
            </a:r>
            <a:r>
              <a:rPr lang="en-US" dirty="0" smtClean="0"/>
              <a:t>: Deputy Ministerial Level Technical and Policy Recommendation Forum. </a:t>
            </a:r>
          </a:p>
          <a:p>
            <a:endParaRPr lang="en-US" dirty="0" smtClean="0"/>
          </a:p>
          <a:p>
            <a:r>
              <a:rPr lang="en-US" b="1" dirty="0" smtClean="0"/>
              <a:t>Procurement Committee:  </a:t>
            </a:r>
            <a:r>
              <a:rPr lang="en-US" dirty="0" smtClean="0"/>
              <a:t>on Par with JWG, an authorized decision making body on procurement issues. </a:t>
            </a:r>
          </a:p>
          <a:p>
            <a:r>
              <a:rPr lang="en-US" b="1" dirty="0" smtClean="0"/>
              <a:t>Other committees that existed in the past: f</a:t>
            </a:r>
            <a:r>
              <a:rPr lang="en-US" dirty="0" smtClean="0"/>
              <a:t>inance Committee, Legal Sub-committee</a:t>
            </a:r>
            <a:endParaRPr lang="en-US" dirty="0"/>
          </a:p>
        </p:txBody>
      </p:sp>
    </p:spTree>
    <p:extLst>
      <p:ext uri="{BB962C8B-B14F-4D97-AF65-F5344CB8AC3E}">
        <p14:creationId xmlns:p14="http://schemas.microsoft.com/office/powerpoint/2010/main" val="296471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Organization and Administration…</a:t>
            </a:r>
            <a:endParaRPr lang="en-US" b="1" dirty="0"/>
          </a:p>
        </p:txBody>
      </p:sp>
      <p:sp>
        <p:nvSpPr>
          <p:cNvPr id="3" name="Content Placeholder 2"/>
          <p:cNvSpPr>
            <a:spLocks noGrp="1"/>
          </p:cNvSpPr>
          <p:nvPr>
            <p:ph idx="1"/>
          </p:nvPr>
        </p:nvSpPr>
        <p:spPr/>
        <p:txBody>
          <a:bodyPr/>
          <a:lstStyle/>
          <a:p>
            <a:pPr marL="0" indent="0">
              <a:buNone/>
            </a:pPr>
            <a:r>
              <a:rPr lang="en-US" b="1" dirty="0" smtClean="0"/>
              <a:t>Project Secretariat</a:t>
            </a:r>
            <a:r>
              <a:rPr lang="en-US" dirty="0" smtClean="0"/>
              <a:t>: Headquartered in Almaty. This is IGC secretariat that conducts affairs on behalf of countries and make recommendations to countries. </a:t>
            </a:r>
          </a:p>
          <a:p>
            <a:pPr marL="0" indent="0">
              <a:buNone/>
            </a:pPr>
            <a:endParaRPr lang="en-US" dirty="0"/>
          </a:p>
          <a:p>
            <a:pPr marL="0" indent="0">
              <a:buNone/>
            </a:pPr>
            <a:r>
              <a:rPr lang="en-US" b="1" dirty="0" smtClean="0"/>
              <a:t>IFC: </a:t>
            </a:r>
            <a:r>
              <a:rPr lang="en-US" dirty="0" smtClean="0"/>
              <a:t>A procurement wing of IGC, lead all procurement related issues such as Procurement of EPC Contractors.  </a:t>
            </a:r>
            <a:endParaRPr lang="en-US" dirty="0"/>
          </a:p>
        </p:txBody>
      </p:sp>
    </p:spTree>
    <p:extLst>
      <p:ext uri="{BB962C8B-B14F-4D97-AF65-F5344CB8AC3E}">
        <p14:creationId xmlns:p14="http://schemas.microsoft.com/office/powerpoint/2010/main" val="1712806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Next Steps</a:t>
            </a:r>
            <a:endParaRPr lang="en-US" b="1" dirty="0"/>
          </a:p>
        </p:txBody>
      </p:sp>
      <p:sp>
        <p:nvSpPr>
          <p:cNvPr id="3" name="Content Placeholder 2"/>
          <p:cNvSpPr>
            <a:spLocks noGrp="1"/>
          </p:cNvSpPr>
          <p:nvPr>
            <p:ph idx="1"/>
          </p:nvPr>
        </p:nvSpPr>
        <p:spPr/>
        <p:txBody>
          <a:bodyPr/>
          <a:lstStyle/>
          <a:p>
            <a:r>
              <a:rPr lang="en-US" dirty="0" smtClean="0"/>
              <a:t>1</a:t>
            </a:r>
            <a:r>
              <a:rPr lang="en-US" b="1" dirty="0" smtClean="0"/>
              <a:t>. Close procurement stage by Mid August</a:t>
            </a:r>
          </a:p>
          <a:p>
            <a:r>
              <a:rPr lang="en-US" b="1" dirty="0" smtClean="0"/>
              <a:t>2. </a:t>
            </a:r>
            <a:r>
              <a:rPr lang="en-US" dirty="0"/>
              <a:t>. </a:t>
            </a:r>
            <a:r>
              <a:rPr lang="en-US" b="1" dirty="0"/>
              <a:t>Re-orient the project secretariat into an Operating Committee after completion of procurement </a:t>
            </a:r>
            <a:r>
              <a:rPr lang="en-US" b="1" dirty="0" smtClean="0"/>
              <a:t>stage</a:t>
            </a:r>
            <a:r>
              <a:rPr lang="en-US" b="1" dirty="0"/>
              <a:t> </a:t>
            </a:r>
            <a:r>
              <a:rPr lang="en-US" b="1" dirty="0" smtClean="0"/>
              <a:t>and beginning of Construction Phase.</a:t>
            </a:r>
            <a:endParaRPr lang="en-US" b="1" dirty="0"/>
          </a:p>
          <a:p>
            <a:endParaRPr lang="en-US" b="1" dirty="0" smtClean="0"/>
          </a:p>
          <a:p>
            <a:endParaRPr lang="en-US" dirty="0"/>
          </a:p>
        </p:txBody>
      </p:sp>
    </p:spTree>
    <p:extLst>
      <p:ext uri="{BB962C8B-B14F-4D97-AF65-F5344CB8AC3E}">
        <p14:creationId xmlns:p14="http://schemas.microsoft.com/office/powerpoint/2010/main" val="3673896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74171"/>
            <a:ext cx="10782300" cy="5529942"/>
          </a:xfrm>
        </p:spPr>
        <p:txBody>
          <a:bodyPr/>
          <a:lstStyle/>
          <a:p>
            <a:pPr algn="ctr"/>
            <a:r>
              <a:rPr lang="en-US" sz="7200" b="1" dirty="0" smtClean="0">
                <a:solidFill>
                  <a:schemeClr val="bg1"/>
                </a:solidFill>
              </a:rPr>
              <a:t>TAP</a:t>
            </a:r>
            <a:r>
              <a:rPr lang="en-US" sz="7200" b="1" dirty="0" smtClean="0">
                <a:solidFill>
                  <a:schemeClr val="bg1"/>
                </a:solidFill>
              </a:rPr>
              <a:t>-500</a:t>
            </a:r>
            <a:r>
              <a:rPr lang="en-US" sz="7200" b="1" dirty="0" smtClean="0">
                <a:solidFill>
                  <a:schemeClr val="tx1"/>
                </a:solidFill>
              </a:rPr>
              <a:t/>
            </a:r>
            <a:br>
              <a:rPr lang="en-US" sz="7200" b="1" dirty="0" smtClean="0">
                <a:solidFill>
                  <a:schemeClr val="tx1"/>
                </a:solidFill>
              </a:rPr>
            </a:br>
            <a:r>
              <a:rPr lang="en-US" sz="7200" b="1" dirty="0" smtClean="0">
                <a:solidFill>
                  <a:schemeClr val="tx1"/>
                </a:solidFill>
              </a:rPr>
              <a:t>Turkmenistan ,Afghanistan and Pakistan Energy Connectivity</a:t>
            </a:r>
            <a:r>
              <a:rPr lang="en-US" sz="7200" b="1" dirty="0" smtClean="0">
                <a:solidFill>
                  <a:schemeClr val="tx1"/>
                </a:solidFill>
              </a:rPr>
              <a:t/>
            </a:r>
            <a:br>
              <a:rPr lang="en-US" sz="7200" b="1" dirty="0" smtClean="0">
                <a:solidFill>
                  <a:schemeClr val="tx1"/>
                </a:solidFill>
              </a:rPr>
            </a:br>
            <a:r>
              <a:rPr lang="en-US" sz="7200" b="1" dirty="0" smtClean="0">
                <a:solidFill>
                  <a:schemeClr val="tx1"/>
                </a:solidFill>
              </a:rPr>
              <a:t>Project</a:t>
            </a:r>
            <a:br>
              <a:rPr lang="en-US" sz="7200" b="1" dirty="0" smtClean="0">
                <a:solidFill>
                  <a:schemeClr val="tx1"/>
                </a:solidFill>
              </a:rPr>
            </a:br>
            <a:r>
              <a:rPr lang="en-US" sz="7200" b="1" dirty="0" smtClean="0">
                <a:solidFill>
                  <a:schemeClr val="tx1"/>
                </a:solidFill>
              </a:rPr>
              <a:t> </a:t>
            </a:r>
            <a:r>
              <a:rPr lang="en-US" sz="7200" b="1" dirty="0" smtClean="0">
                <a:solidFill>
                  <a:schemeClr val="bg1"/>
                </a:solidFill>
              </a:rPr>
              <a:t>Status and Progress</a:t>
            </a:r>
            <a:endParaRPr lang="en-US" sz="7200" b="1" dirty="0">
              <a:solidFill>
                <a:schemeClr val="bg1"/>
              </a:solidFill>
            </a:endParaRPr>
          </a:p>
        </p:txBody>
      </p:sp>
    </p:spTree>
    <p:extLst>
      <p:ext uri="{BB962C8B-B14F-4D97-AF65-F5344CB8AC3E}">
        <p14:creationId xmlns:p14="http://schemas.microsoft.com/office/powerpoint/2010/main" val="407914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TAP – 500KV</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2800" dirty="0" smtClean="0"/>
              <a:t>Mary Turkmenistan to Herat – Kandahar Afghanistan to Quetta Pakistan</a:t>
            </a:r>
          </a:p>
          <a:p>
            <a:pPr>
              <a:buFont typeface="Wingdings" panose="05000000000000000000" pitchFamily="2" charset="2"/>
              <a:buChar char="§"/>
            </a:pPr>
            <a:r>
              <a:rPr lang="en-US" sz="2800" dirty="0" smtClean="0"/>
              <a:t>Approximately 2000MW Capacity </a:t>
            </a:r>
          </a:p>
          <a:p>
            <a:pPr>
              <a:buFont typeface="Wingdings" panose="05000000000000000000" pitchFamily="2" charset="2"/>
              <a:buChar char="§"/>
            </a:pPr>
            <a:r>
              <a:rPr lang="en-US" sz="2800" dirty="0" smtClean="0"/>
              <a:t>MoU sign on 13 Dec 2015</a:t>
            </a:r>
          </a:p>
          <a:p>
            <a:pPr>
              <a:buFont typeface="Wingdings" panose="05000000000000000000" pitchFamily="2" charset="2"/>
              <a:buChar char="§"/>
            </a:pPr>
            <a:r>
              <a:rPr lang="en-US" sz="2800" dirty="0"/>
              <a:t>The Intergovernmental Agreement sign on 23 Feb 2018 </a:t>
            </a:r>
          </a:p>
          <a:p>
            <a:pPr>
              <a:buFont typeface="Wingdings" panose="05000000000000000000" pitchFamily="2" charset="2"/>
              <a:buChar char="§"/>
            </a:pPr>
            <a:r>
              <a:rPr lang="en-US" sz="2800" dirty="0"/>
              <a:t>1st Ministerial  meeting  on 29 – 30 Mar 2018 Ashgabat </a:t>
            </a:r>
            <a:endParaRPr lang="en-US" sz="2800" dirty="0"/>
          </a:p>
          <a:p>
            <a:pPr lvl="2">
              <a:buFont typeface="Arial" panose="020B0604020202020204" pitchFamily="34" charset="0"/>
              <a:buChar char="•"/>
            </a:pPr>
            <a:r>
              <a:rPr lang="en-US" dirty="0" smtClean="0"/>
              <a:t>Agreed to create a TWG (Technical Working Group)</a:t>
            </a:r>
          </a:p>
          <a:p>
            <a:pPr lvl="2">
              <a:buFont typeface="Arial" panose="020B0604020202020204" pitchFamily="34" charset="0"/>
              <a:buChar char="•"/>
            </a:pPr>
            <a:r>
              <a:rPr lang="en-US" dirty="0" smtClean="0"/>
              <a:t>1</a:t>
            </a:r>
            <a:r>
              <a:rPr lang="en-US" baseline="30000" dirty="0" smtClean="0"/>
              <a:t>st</a:t>
            </a:r>
            <a:r>
              <a:rPr lang="en-US" dirty="0" smtClean="0"/>
              <a:t> TWG meeting will hold end of April in Islamabad Pakistan </a:t>
            </a:r>
            <a:endParaRPr lang="en-US" dirty="0"/>
          </a:p>
        </p:txBody>
      </p:sp>
    </p:spTree>
    <p:extLst>
      <p:ext uri="{BB962C8B-B14F-4D97-AF65-F5344CB8AC3E}">
        <p14:creationId xmlns:p14="http://schemas.microsoft.com/office/powerpoint/2010/main" val="3040466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2"/>
            <a:ext cx="10772775" cy="5291667"/>
          </a:xfrm>
        </p:spPr>
        <p:txBody>
          <a:bodyPr>
            <a:noAutofit/>
          </a:bodyPr>
          <a:lstStyle/>
          <a:p>
            <a:pPr algn="ctr"/>
            <a:r>
              <a:rPr lang="en-US" sz="34400" dirty="0" smtClean="0"/>
              <a:t>!?</a:t>
            </a:r>
            <a:endParaRPr lang="en-US" sz="34400" dirty="0"/>
          </a:p>
        </p:txBody>
      </p:sp>
    </p:spTree>
    <p:extLst>
      <p:ext uri="{BB962C8B-B14F-4D97-AF65-F5344CB8AC3E}">
        <p14:creationId xmlns:p14="http://schemas.microsoft.com/office/powerpoint/2010/main" val="2602808710"/>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0941A018-FB9B-4401-A32C-7E04526866E0}"/>
    </a:ext>
  </a:extLst>
</a:theme>
</file>

<file path=docProps/app.xml><?xml version="1.0" encoding="utf-8"?>
<Properties xmlns="http://schemas.openxmlformats.org/officeDocument/2006/extended-properties" xmlns:vt="http://schemas.openxmlformats.org/officeDocument/2006/docPropsVTypes">
  <Template>Metropolitan</Template>
  <TotalTime>395</TotalTime>
  <Words>544</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Wingdings</vt:lpstr>
      <vt:lpstr>Metropolitan</vt:lpstr>
      <vt:lpstr>CASA-1000 TAP - 500 Afghanistan’s Energy Connectivity ,Central to South Asia</vt:lpstr>
      <vt:lpstr>CASA-1000 Afghanistan’s First Energy Connectivity Initiative Project  Status and Progress</vt:lpstr>
      <vt:lpstr>Purpose</vt:lpstr>
      <vt:lpstr>Cost and Funding Agencies?</vt:lpstr>
      <vt:lpstr>Project Design And Procurement Status </vt:lpstr>
      <vt:lpstr>Completion and Operation?</vt:lpstr>
      <vt:lpstr>Legal and Commercial Frameworks</vt:lpstr>
      <vt:lpstr>Organization and Administrative Structure</vt:lpstr>
      <vt:lpstr>Organization and Administration…</vt:lpstr>
      <vt:lpstr>Next Steps</vt:lpstr>
      <vt:lpstr>TAP-500 Turkmenistan ,Afghanistan and Pakistan Energy Connectivity Project  Status and Progress</vt:lpstr>
      <vt:lpstr>TAP – 500KV</vt:lpstr>
      <vt:lpst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CASA-1000 Afghanistan’s First Energy Connectivity Initiative</dc:title>
  <dc:creator>Maya Lailieva</dc:creator>
  <cp:lastModifiedBy>M.G. Khulmi</cp:lastModifiedBy>
  <cp:revision>33</cp:revision>
  <dcterms:created xsi:type="dcterms:W3CDTF">2018-04-10T09:18:52Z</dcterms:created>
  <dcterms:modified xsi:type="dcterms:W3CDTF">2018-04-15T16:45:58Z</dcterms:modified>
</cp:coreProperties>
</file>